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914400" y="914400"/>
            <a:ext cx="5943473" cy="4787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04900" y="5931535"/>
            <a:ext cx="5546725" cy="448310"/>
          </a:xfrm>
          <a:custGeom>
            <a:avLst/>
            <a:gdLst/>
            <a:ahLst/>
            <a:cxnLst/>
            <a:rect l="l" t="t" r="r" b="b"/>
            <a:pathLst>
              <a:path w="5546725" h="448310">
                <a:moveTo>
                  <a:pt x="0" y="448310"/>
                </a:moveTo>
                <a:lnTo>
                  <a:pt x="5546725" y="448310"/>
                </a:lnTo>
                <a:lnTo>
                  <a:pt x="5546725" y="0"/>
                </a:lnTo>
                <a:lnTo>
                  <a:pt x="0" y="0"/>
                </a:lnTo>
                <a:lnTo>
                  <a:pt x="0" y="44831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09472" y="5981700"/>
            <a:ext cx="5538215" cy="3474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6805198"/>
            <a:ext cx="5983933" cy="173710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798" algn="just">
              <a:lnSpc>
                <a:spcPts val="1535"/>
              </a:lnSpc>
            </a:pPr>
            <a:r>
              <a:rPr sz="1400" spc="47" dirty="0" smtClean="0">
                <a:latin typeface="Times New Roman"/>
                <a:cs typeface="Times New Roman"/>
              </a:rPr>
              <a:t>It is possible to compute the relative amounts of both eutectic and primary  </a:t>
            </a:r>
            <a:r>
              <a:rPr sz="1400" i="1" spc="47" dirty="0" smtClean="0">
                <a:latin typeface="Times New Roman"/>
                <a:cs typeface="Times New Roman"/>
              </a:rPr>
              <a:t>α</a:t>
            </a:r>
            <a:endParaRPr sz="1400">
              <a:latin typeface="Times New Roman"/>
              <a:cs typeface="Times New Roman"/>
            </a:endParaRPr>
          </a:p>
          <a:p>
            <a:pPr marL="12700" marR="786" algn="just">
              <a:lnSpc>
                <a:spcPts val="1609"/>
              </a:lnSpc>
              <a:spcBef>
                <a:spcPts val="725"/>
              </a:spcBef>
            </a:pPr>
            <a:r>
              <a:rPr sz="1400" spc="0" dirty="0" smtClean="0">
                <a:latin typeface="Times New Roman"/>
                <a:cs typeface="Times New Roman"/>
              </a:rPr>
              <a:t>microconstituents. Because the eutectic microconstituent always forms from the </a:t>
            </a:r>
            <a:endParaRPr sz="1400">
              <a:latin typeface="Times New Roman"/>
              <a:cs typeface="Times New Roman"/>
            </a:endParaRPr>
          </a:p>
          <a:p>
            <a:pPr marL="12700" marR="786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liquid having the eutectic composition, this microconstituent may be assumed to </a:t>
            </a:r>
            <a:endParaRPr sz="1400">
              <a:latin typeface="Times New Roman"/>
              <a:cs typeface="Times New Roman"/>
            </a:endParaRPr>
          </a:p>
          <a:p>
            <a:pPr marL="12700" marR="786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have a composition of 61.9 wt% Sn. Hence, the lever rule is applied using a tie line </a:t>
            </a:r>
            <a:endParaRPr sz="1400">
              <a:latin typeface="Times New Roman"/>
              <a:cs typeface="Times New Roman"/>
            </a:endParaRPr>
          </a:p>
          <a:p>
            <a:pPr marL="12700" marR="786" algn="just">
              <a:lnSpc>
                <a:spcPts val="1614"/>
              </a:lnSpc>
              <a:spcBef>
                <a:spcPts val="806"/>
              </a:spcBef>
            </a:pPr>
            <a:r>
              <a:rPr sz="1400" spc="3" dirty="0" smtClean="0">
                <a:latin typeface="Times New Roman"/>
                <a:cs typeface="Times New Roman"/>
              </a:rPr>
              <a:t>between the </a:t>
            </a:r>
            <a:r>
              <a:rPr sz="1400" i="1" spc="3" dirty="0" smtClean="0">
                <a:latin typeface="Times New Roman"/>
                <a:cs typeface="Times New Roman"/>
              </a:rPr>
              <a:t>α</a:t>
            </a:r>
            <a:r>
              <a:rPr sz="1400" spc="3" dirty="0" smtClean="0">
                <a:latin typeface="Times New Roman"/>
                <a:cs typeface="Times New Roman"/>
              </a:rPr>
              <a:t>–( </a:t>
            </a:r>
            <a:r>
              <a:rPr sz="1400" i="1" spc="3" dirty="0" smtClean="0">
                <a:latin typeface="Times New Roman"/>
                <a:cs typeface="Times New Roman"/>
              </a:rPr>
              <a:t>α</a:t>
            </a:r>
            <a:r>
              <a:rPr sz="1400" spc="3" dirty="0" smtClean="0">
                <a:latin typeface="Times New Roman"/>
                <a:cs typeface="Times New Roman"/>
              </a:rPr>
              <a:t>+</a:t>
            </a:r>
            <a:r>
              <a:rPr sz="1400" i="1" spc="3" dirty="0" smtClean="0">
                <a:latin typeface="Times New Roman"/>
                <a:cs typeface="Times New Roman"/>
              </a:rPr>
              <a:t>β</a:t>
            </a:r>
            <a:r>
              <a:rPr sz="1400" spc="3" dirty="0" smtClean="0">
                <a:latin typeface="Times New Roman"/>
                <a:cs typeface="Times New Roman"/>
              </a:rPr>
              <a:t>) phase boundary (18.3 wt% Sn) and the eutectic composition.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95825"/>
              </a:lnSpc>
              <a:spcBef>
                <a:spcPts val="833"/>
              </a:spcBef>
            </a:pPr>
            <a:r>
              <a:rPr sz="1400" spc="18" dirty="0" smtClean="0">
                <a:latin typeface="Times New Roman"/>
                <a:cs typeface="Times New Roman"/>
              </a:rPr>
              <a:t>For example, consider the alloy of composition </a:t>
            </a:r>
            <a:r>
              <a:rPr sz="1400" i="1" spc="18" dirty="0" smtClean="0">
                <a:latin typeface="Times New Roman"/>
                <a:cs typeface="Times New Roman"/>
              </a:rPr>
              <a:t>C</a:t>
            </a:r>
            <a:r>
              <a:rPr sz="1400" spc="18" dirty="0" smtClean="0">
                <a:latin typeface="Times New Roman"/>
                <a:cs typeface="Times New Roman"/>
              </a:rPr>
              <a:t>´4 in Figure 14. The fraction of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47687" y="8991600"/>
            <a:ext cx="251791" cy="41176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dirty="0" smtClean="0">
                <a:latin typeface="Times New Roman"/>
                <a:cs typeface="Times New Roman"/>
              </a:rPr>
              <a:t>1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04900" y="5931535"/>
            <a:ext cx="5546725" cy="448310"/>
          </a:xfrm>
          <a:prstGeom prst="rect">
            <a:avLst/>
          </a:prstGeom>
        </p:spPr>
        <p:txBody>
          <a:bodyPr wrap="square" lIns="0" tIns="48895" rIns="0" bIns="0" rtlCol="0">
            <a:noAutofit/>
          </a:bodyPr>
          <a:lstStyle/>
          <a:p>
            <a:pPr marL="265430">
              <a:lnSpc>
                <a:spcPct val="95825"/>
              </a:lnSpc>
            </a:pPr>
            <a:r>
              <a:rPr sz="1200" b="1" spc="0" dirty="0" smtClean="0">
                <a:solidFill>
                  <a:srgbClr val="0066B4"/>
                </a:solidFill>
                <a:latin typeface="Times New Roman"/>
                <a:cs typeface="Times New Roman"/>
              </a:rPr>
              <a:t>Figure 12 </a:t>
            </a:r>
            <a:r>
              <a:rPr sz="1200" b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Schematic representations of the equilibrium microstructures for a</a:t>
            </a:r>
            <a:endParaRPr sz="1200">
              <a:latin typeface="Times New Roman"/>
              <a:cs typeface="Times New Roman"/>
            </a:endParaRPr>
          </a:p>
          <a:p>
            <a:pPr marL="327913">
              <a:lnSpc>
                <a:spcPts val="1275"/>
              </a:lnSpc>
            </a:pPr>
            <a:r>
              <a:rPr sz="1200" b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lead–tin alloy of composition </a:t>
            </a:r>
            <a:r>
              <a:rPr sz="1200" b="1" i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C</a:t>
            </a:r>
            <a:r>
              <a:rPr sz="1200" b="1" spc="0" baseline="-10870" dirty="0" smtClean="0">
                <a:solidFill>
                  <a:srgbClr val="221E1F"/>
                </a:solidFill>
                <a:latin typeface="Times New Roman"/>
                <a:cs typeface="Times New Roman"/>
              </a:rPr>
              <a:t>4 </a:t>
            </a:r>
            <a:r>
              <a:rPr sz="1200" b="1" spc="0" dirty="0" smtClean="0">
                <a:solidFill>
                  <a:srgbClr val="221E1F"/>
                </a:solidFill>
                <a:latin typeface="Times New Roman"/>
                <a:cs typeface="Times New Roman"/>
              </a:rPr>
              <a:t>as it is cooled from the liquid-phase region.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914400" y="1654768"/>
            <a:ext cx="1823166" cy="5174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00070" y="1696082"/>
            <a:ext cx="2263138" cy="4712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14400" y="3141857"/>
            <a:ext cx="1202619" cy="5175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33650" y="3183113"/>
            <a:ext cx="2399353" cy="4724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14400" y="4940046"/>
            <a:ext cx="1510253" cy="49147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05100" y="4935597"/>
            <a:ext cx="2452962" cy="4996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14400" y="5681711"/>
            <a:ext cx="1656011" cy="4825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70505" y="5664581"/>
            <a:ext cx="2504095" cy="49975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02004" y="920018"/>
            <a:ext cx="6000037" cy="510031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spc="14" dirty="0" smtClean="0">
                <a:latin typeface="Times New Roman"/>
                <a:cs typeface="Times New Roman"/>
              </a:rPr>
              <a:t>the eutectic microconstituent </a:t>
            </a:r>
            <a:r>
              <a:rPr sz="1400" i="1" spc="14" dirty="0" smtClean="0">
                <a:latin typeface="Times New Roman"/>
                <a:cs typeface="Times New Roman"/>
              </a:rPr>
              <a:t>W</a:t>
            </a:r>
            <a:r>
              <a:rPr sz="1350" i="1" spc="14" baseline="-9662" dirty="0" smtClean="0">
                <a:latin typeface="Times New Roman"/>
                <a:cs typeface="Times New Roman"/>
              </a:rPr>
              <a:t>e </a:t>
            </a:r>
            <a:r>
              <a:rPr sz="1400" spc="14" dirty="0" smtClean="0">
                <a:latin typeface="Times New Roman"/>
                <a:cs typeface="Times New Roman"/>
              </a:rPr>
              <a:t>is just the same as the fraction of liquid </a:t>
            </a:r>
            <a:r>
              <a:rPr sz="1400" i="1" spc="14" dirty="0" smtClean="0">
                <a:latin typeface="Times New Roman"/>
                <a:cs typeface="Times New Roman"/>
              </a:rPr>
              <a:t>W</a:t>
            </a:r>
            <a:r>
              <a:rPr sz="1350" i="1" spc="14" baseline="-9662" dirty="0" smtClean="0">
                <a:latin typeface="Times New Roman"/>
                <a:cs typeface="Times New Roman"/>
              </a:rPr>
              <a:t>L  </a:t>
            </a:r>
            <a:r>
              <a:rPr sz="1400" spc="14" dirty="0" smtClean="0">
                <a:latin typeface="Times New Roman"/>
                <a:cs typeface="Times New Roman"/>
              </a:rPr>
              <a:t>from</a:t>
            </a:r>
            <a:endParaRPr sz="1400">
              <a:latin typeface="Times New Roman"/>
              <a:cs typeface="Times New Roman"/>
            </a:endParaRPr>
          </a:p>
          <a:p>
            <a:pPr marL="12700" marR="28757">
              <a:lnSpc>
                <a:spcPct val="95825"/>
              </a:lnSpc>
              <a:spcBef>
                <a:spcPts val="629"/>
              </a:spcBef>
            </a:pPr>
            <a:r>
              <a:rPr sz="1400" spc="0" dirty="0" smtClean="0">
                <a:latin typeface="Times New Roman"/>
                <a:cs typeface="Times New Roman"/>
              </a:rPr>
              <a:t>which it transforms, 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2407442"/>
            <a:ext cx="5998533" cy="510412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spc="17" dirty="0" smtClean="0">
                <a:latin typeface="Times New Roman"/>
                <a:cs typeface="Times New Roman"/>
              </a:rPr>
              <a:t>Furthermore, the fraction of primary </a:t>
            </a:r>
            <a:r>
              <a:rPr sz="1400" i="1" spc="17" dirty="0" smtClean="0">
                <a:latin typeface="Times New Roman"/>
                <a:cs typeface="Times New Roman"/>
              </a:rPr>
              <a:t>α</a:t>
            </a:r>
            <a:r>
              <a:rPr sz="1400" spc="17" dirty="0" smtClean="0">
                <a:latin typeface="Times New Roman"/>
                <a:cs typeface="Times New Roman"/>
              </a:rPr>
              <a:t>, </a:t>
            </a:r>
            <a:r>
              <a:rPr sz="1400" i="1" spc="17" dirty="0" smtClean="0">
                <a:latin typeface="Times New Roman"/>
                <a:cs typeface="Times New Roman"/>
              </a:rPr>
              <a:t>W</a:t>
            </a:r>
            <a:r>
              <a:rPr sz="1350" i="1" spc="17" baseline="-9662" dirty="0" smtClean="0">
                <a:latin typeface="Times New Roman"/>
                <a:cs typeface="Times New Roman"/>
              </a:rPr>
              <a:t>α</a:t>
            </a:r>
            <a:r>
              <a:rPr sz="1400" spc="17" dirty="0" smtClean="0">
                <a:latin typeface="Times New Roman"/>
                <a:cs typeface="Times New Roman"/>
              </a:rPr>
              <a:t>, is just the fraction of the </a:t>
            </a:r>
            <a:r>
              <a:rPr sz="1400" i="1" spc="17" dirty="0" smtClean="0">
                <a:latin typeface="Times New Roman"/>
                <a:cs typeface="Times New Roman"/>
              </a:rPr>
              <a:t>α </a:t>
            </a:r>
            <a:r>
              <a:rPr sz="1400" spc="17" dirty="0" smtClean="0">
                <a:latin typeface="Times New Roman"/>
                <a:cs typeface="Times New Roman"/>
              </a:rPr>
              <a:t>phase that</a:t>
            </a:r>
            <a:endParaRPr sz="1400">
              <a:latin typeface="Times New Roman"/>
              <a:cs typeface="Times New Roman"/>
            </a:endParaRPr>
          </a:p>
          <a:p>
            <a:pPr marL="12700" marR="28757">
              <a:lnSpc>
                <a:spcPct val="95825"/>
              </a:lnSpc>
              <a:spcBef>
                <a:spcPts val="632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existed prior to the eutectic transformation or, from Figure 14,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895247"/>
            <a:ext cx="6000785" cy="816609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 marR="3951">
              <a:lnSpc>
                <a:spcPts val="1625"/>
              </a:lnSpc>
            </a:pPr>
            <a:r>
              <a:rPr sz="1400" spc="5" dirty="0" smtClean="0">
                <a:latin typeface="Times New Roman"/>
                <a:cs typeface="Times New Roman"/>
              </a:rPr>
              <a:t>The fractions of </a:t>
            </a:r>
            <a:r>
              <a:rPr sz="1400" i="1" spc="5" dirty="0" smtClean="0">
                <a:latin typeface="Times New Roman"/>
                <a:cs typeface="Times New Roman"/>
              </a:rPr>
              <a:t>total α</a:t>
            </a:r>
            <a:r>
              <a:rPr sz="1400" spc="5" dirty="0" smtClean="0">
                <a:latin typeface="Times New Roman"/>
                <a:cs typeface="Times New Roman"/>
              </a:rPr>
              <a:t>, </a:t>
            </a:r>
            <a:r>
              <a:rPr sz="1400" i="1" spc="5" dirty="0" smtClean="0">
                <a:latin typeface="Times New Roman"/>
                <a:cs typeface="Times New Roman"/>
              </a:rPr>
              <a:t>W</a:t>
            </a:r>
            <a:r>
              <a:rPr sz="1350" i="1" spc="5" baseline="-9662" dirty="0" smtClean="0">
                <a:latin typeface="Times New Roman"/>
                <a:cs typeface="Times New Roman"/>
              </a:rPr>
              <a:t>α </a:t>
            </a:r>
            <a:r>
              <a:rPr sz="1400" spc="5" dirty="0" smtClean="0">
                <a:latin typeface="Times New Roman"/>
                <a:cs typeface="Times New Roman"/>
              </a:rPr>
              <a:t>(both eutectic and primary), and also of total </a:t>
            </a:r>
            <a:r>
              <a:rPr sz="1400" i="1" spc="5" dirty="0" smtClean="0">
                <a:latin typeface="Times New Roman"/>
                <a:cs typeface="Times New Roman"/>
              </a:rPr>
              <a:t>β</a:t>
            </a:r>
            <a:r>
              <a:rPr sz="1400" spc="5" dirty="0" smtClean="0">
                <a:latin typeface="Times New Roman"/>
                <a:cs typeface="Times New Roman"/>
              </a:rPr>
              <a:t>, </a:t>
            </a:r>
            <a:r>
              <a:rPr sz="1400" i="1" spc="5" dirty="0" smtClean="0">
                <a:latin typeface="Times New Roman"/>
                <a:cs typeface="Times New Roman"/>
              </a:rPr>
              <a:t>W</a:t>
            </a:r>
            <a:r>
              <a:rPr sz="1350" i="1" spc="5" baseline="-9662" dirty="0" smtClean="0">
                <a:latin typeface="Times New Roman"/>
                <a:cs typeface="Times New Roman"/>
              </a:rPr>
              <a:t>β</a:t>
            </a:r>
            <a:r>
              <a:rPr sz="1400" spc="5" dirty="0" smtClean="0">
                <a:latin typeface="Times New Roman"/>
                <a:cs typeface="Times New Roman"/>
              </a:rPr>
              <a:t>, are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629"/>
              </a:spcBef>
            </a:pPr>
            <a:r>
              <a:rPr sz="1400" spc="23" dirty="0" smtClean="0">
                <a:latin typeface="Times New Roman"/>
                <a:cs typeface="Times New Roman"/>
              </a:rPr>
              <a:t>determined by use of the lever rule and a tie line that extends </a:t>
            </a:r>
            <a:r>
              <a:rPr sz="1400" i="1" spc="23" dirty="0" smtClean="0">
                <a:latin typeface="Times New Roman"/>
                <a:cs typeface="Times New Roman"/>
              </a:rPr>
              <a:t>entirely across the</a:t>
            </a:r>
            <a:endParaRPr sz="1400">
              <a:latin typeface="Times New Roman"/>
              <a:cs typeface="Times New Roman"/>
            </a:endParaRPr>
          </a:p>
          <a:p>
            <a:pPr marL="12700" marR="30667">
              <a:lnSpc>
                <a:spcPct val="95825"/>
              </a:lnSpc>
              <a:spcBef>
                <a:spcPts val="804"/>
              </a:spcBef>
            </a:pPr>
            <a:r>
              <a:rPr sz="1400" i="1" spc="-1" dirty="0" smtClean="0">
                <a:latin typeface="Times New Roman"/>
                <a:cs typeface="Times New Roman"/>
              </a:rPr>
              <a:t>α+β phase field</a:t>
            </a:r>
            <a:r>
              <a:rPr sz="1400" spc="-1" dirty="0" smtClean="0">
                <a:latin typeface="Times New Roman"/>
                <a:cs typeface="Times New Roman"/>
              </a:rPr>
              <a:t>. Again, for an alloy having composition </a:t>
            </a:r>
            <a:r>
              <a:rPr sz="1400" i="1" spc="-1" dirty="0" smtClean="0">
                <a:latin typeface="Times New Roman"/>
                <a:cs typeface="Times New Roman"/>
              </a:rPr>
              <a:t>C</a:t>
            </a:r>
            <a:r>
              <a:rPr sz="1400" spc="-1" dirty="0" smtClean="0">
                <a:latin typeface="Times New Roman"/>
                <a:cs typeface="Times New Roman"/>
              </a:rPr>
              <a:t>´4,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6834154"/>
            <a:ext cx="82350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Analogous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41331" y="6834154"/>
            <a:ext cx="159254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ti</a:t>
            </a:r>
            <a:r>
              <a:rPr sz="1400" spc="-4" dirty="0" smtClean="0">
                <a:latin typeface="Times New Roman"/>
                <a:cs typeface="Times New Roman"/>
              </a:rPr>
              <a:t>on</a:t>
            </a:r>
            <a:r>
              <a:rPr sz="1400" spc="0" dirty="0" smtClean="0">
                <a:latin typeface="Times New Roman"/>
                <a:cs typeface="Times New Roman"/>
              </a:rPr>
              <a:t>s  </a:t>
            </a:r>
            <a:r>
              <a:rPr sz="1400" spc="2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1305" y="6834154"/>
            <a:ext cx="115694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microstructures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5672" y="6834154"/>
            <a:ext cx="446028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2" dirty="0" smtClean="0">
                <a:latin typeface="Times New Roman"/>
                <a:cs typeface="Times New Roman"/>
              </a:rPr>
              <a:t>result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87520" y="6834154"/>
            <a:ext cx="85239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  </a:t>
            </a:r>
            <a:r>
              <a:rPr sz="1400" spc="28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19" dirty="0" smtClean="0">
                <a:latin typeface="Times New Roman"/>
                <a:cs typeface="Times New Roman"/>
              </a:rPr>
              <a:t>y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7338" y="6834154"/>
            <a:ext cx="535717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having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140478"/>
            <a:ext cx="5990926" cy="1124204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7" dirty="0" smtClean="0">
                <a:latin typeface="Times New Roman"/>
                <a:cs typeface="Times New Roman"/>
              </a:rPr>
              <a:t>compositions to the right of the eutectic (i.e., between 61.9 and 97.8 wt% Sn).</a:t>
            </a:r>
            <a:endParaRPr sz="1400">
              <a:latin typeface="Times New Roman"/>
              <a:cs typeface="Times New Roman"/>
            </a:endParaRPr>
          </a:p>
          <a:p>
            <a:pPr marL="12700" marR="4937">
              <a:lnSpc>
                <a:spcPts val="1609"/>
              </a:lnSpc>
              <a:spcBef>
                <a:spcPts val="725"/>
              </a:spcBef>
            </a:pPr>
            <a:r>
              <a:rPr sz="1400" spc="29" dirty="0" smtClean="0">
                <a:latin typeface="Times New Roman"/>
                <a:cs typeface="Times New Roman"/>
              </a:rPr>
              <a:t>However, below the eutectic temperature, the microstructure will consist of the </a:t>
            </a:r>
            <a:endParaRPr sz="1400">
              <a:latin typeface="Times New Roman"/>
              <a:cs typeface="Times New Roman"/>
            </a:endParaRPr>
          </a:p>
          <a:p>
            <a:pPr marL="12700" marR="4937">
              <a:lnSpc>
                <a:spcPts val="1614"/>
              </a:lnSpc>
              <a:spcBef>
                <a:spcPts val="814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eutectic and primary </a:t>
            </a:r>
            <a:r>
              <a:rPr sz="1400" i="1" spc="-1" dirty="0" smtClean="0">
                <a:latin typeface="Times New Roman"/>
                <a:cs typeface="Times New Roman"/>
              </a:rPr>
              <a:t>β </a:t>
            </a:r>
            <a:r>
              <a:rPr sz="1400" spc="-1" dirty="0" smtClean="0">
                <a:latin typeface="Times New Roman"/>
                <a:cs typeface="Times New Roman"/>
              </a:rPr>
              <a:t>microconstituents because, upon cooling from the liquid, we</a:t>
            </a:r>
            <a:endParaRPr sz="1400">
              <a:latin typeface="Times New Roman"/>
              <a:cs typeface="Times New Roman"/>
            </a:endParaRPr>
          </a:p>
          <a:p>
            <a:pPr marL="12700" marR="22905">
              <a:lnSpc>
                <a:spcPct val="95825"/>
              </a:lnSpc>
              <a:spcBef>
                <a:spcPts val="832"/>
              </a:spcBef>
            </a:pPr>
            <a:r>
              <a:rPr sz="1400" spc="0" dirty="0" smtClean="0">
                <a:latin typeface="Times New Roman"/>
                <a:cs typeface="Times New Roman"/>
              </a:rPr>
              <a:t>pass through the </a:t>
            </a:r>
            <a:r>
              <a:rPr sz="1400" i="1" spc="0" dirty="0" smtClean="0">
                <a:latin typeface="Times New Roman"/>
                <a:cs typeface="Times New Roman"/>
              </a:rPr>
              <a:t>β+</a:t>
            </a:r>
            <a:r>
              <a:rPr sz="1400" spc="0" dirty="0" smtClean="0">
                <a:latin typeface="Times New Roman"/>
                <a:cs typeface="Times New Roman"/>
              </a:rPr>
              <a:t>liquid phase field.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>
                <a:latin typeface="Times New Roman"/>
                <a:cs typeface="Times New Roman"/>
              </a:rPr>
              <a:t>2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914400" y="914400"/>
            <a:ext cx="6571360" cy="35363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5131465"/>
            <a:ext cx="232165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i="1" spc="0" dirty="0" smtClean="0">
                <a:latin typeface="Times New Roman"/>
                <a:cs typeface="Times New Roman"/>
              </a:rPr>
              <a:t>Nonequilibrium Solidification: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561233"/>
            <a:ext cx="5987014" cy="204355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 marR="3536" algn="just">
              <a:lnSpc>
                <a:spcPts val="1535"/>
              </a:lnSpc>
            </a:pPr>
            <a:r>
              <a:rPr sz="1400" spc="22" dirty="0" smtClean="0">
                <a:latin typeface="Times New Roman"/>
                <a:cs typeface="Times New Roman"/>
              </a:rPr>
              <a:t>For the fourth case represented in Figure 12, when conditions of equilibrium are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14"/>
              </a:lnSpc>
              <a:spcBef>
                <a:spcPts val="725"/>
              </a:spcBef>
            </a:pP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t  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in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0" dirty="0" smtClean="0">
                <a:latin typeface="Times New Roman"/>
                <a:cs typeface="Times New Roman"/>
              </a:rPr>
              <a:t>d  </a:t>
            </a:r>
            <a:r>
              <a:rPr sz="1400" spc="-4" dirty="0" smtClean="0">
                <a:latin typeface="Times New Roman"/>
                <a:cs typeface="Times New Roman"/>
              </a:rPr>
              <a:t>whil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4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-4" dirty="0" smtClean="0">
                <a:latin typeface="Times New Roman"/>
                <a:cs typeface="Times New Roman"/>
              </a:rPr>
              <a:t>ug</a:t>
            </a:r>
            <a:r>
              <a:rPr sz="1400" spc="0" dirty="0" smtClean="0">
                <a:latin typeface="Times New Roman"/>
                <a:cs typeface="Times New Roman"/>
              </a:rPr>
              <a:t>h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r>
              <a:rPr sz="1400" spc="19" dirty="0" smtClean="0">
                <a:latin typeface="Times New Roman"/>
                <a:cs typeface="Times New Roman"/>
              </a:rPr>
              <a:t> </a:t>
            </a:r>
            <a:r>
              <a:rPr sz="1400" i="1" spc="0" dirty="0" smtClean="0">
                <a:latin typeface="Times New Roman"/>
                <a:cs typeface="Times New Roman"/>
              </a:rPr>
              <a:t>α</a:t>
            </a:r>
            <a:r>
              <a:rPr sz="1400" i="1" spc="34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  </a:t>
            </a:r>
            <a:r>
              <a:rPr sz="1400" i="1" spc="-4" dirty="0" smtClean="0">
                <a:latin typeface="Times New Roman"/>
                <a:cs typeface="Times New Roman"/>
              </a:rPr>
              <a:t>β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+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iq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33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g</a:t>
            </a:r>
            <a:r>
              <a:rPr sz="1400" spc="-4" dirty="0" smtClean="0">
                <a:latin typeface="Times New Roman"/>
                <a:cs typeface="Times New Roman"/>
              </a:rPr>
              <a:t>io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34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8"/>
              </a:spcBef>
            </a:pPr>
            <a:r>
              <a:rPr sz="1400" spc="0" dirty="0" smtClean="0">
                <a:latin typeface="Times New Roman"/>
                <a:cs typeface="Times New Roman"/>
              </a:rPr>
              <a:t>following consequences will be realized for the microstructure upon crossing the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0" dirty="0" smtClean="0">
                <a:latin typeface="Times New Roman"/>
                <a:cs typeface="Times New Roman"/>
              </a:rPr>
              <a:t>eutectic isotherm: (1) grains of the primary microconstituent will be cored, that is,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9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no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-4" dirty="0" smtClean="0">
                <a:latin typeface="Times New Roman"/>
                <a:cs typeface="Times New Roman"/>
              </a:rPr>
              <a:t>un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rm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14" dirty="0" smtClean="0">
                <a:latin typeface="Times New Roman"/>
                <a:cs typeface="Times New Roman"/>
              </a:rPr>
              <a:t>d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s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ib</a:t>
            </a:r>
            <a:r>
              <a:rPr sz="1400" spc="4" dirty="0" smtClean="0">
                <a:latin typeface="Times New Roman"/>
                <a:cs typeface="Times New Roman"/>
              </a:rPr>
              <a:t>u</a:t>
            </a:r>
            <a:r>
              <a:rPr sz="1400" spc="-4" dirty="0" smtClean="0">
                <a:latin typeface="Times New Roman"/>
                <a:cs typeface="Times New Roman"/>
              </a:rPr>
              <a:t>ti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-4" dirty="0" smtClean="0">
                <a:latin typeface="Times New Roman"/>
                <a:cs typeface="Times New Roman"/>
              </a:rPr>
              <a:t>u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acr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g</a:t>
            </a:r>
            <a:r>
              <a:rPr sz="1400" spc="0" dirty="0" smtClean="0">
                <a:latin typeface="Times New Roman"/>
                <a:cs typeface="Times New Roman"/>
              </a:rPr>
              <a:t>ra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,</a:t>
            </a:r>
            <a:r>
              <a:rPr sz="1400" spc="11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-4" dirty="0" smtClean="0">
                <a:latin typeface="Times New Roman"/>
                <a:cs typeface="Times New Roman"/>
              </a:rPr>
              <a:t>2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19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fr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0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 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ts val="1609"/>
              </a:lnSpc>
              <a:spcBef>
                <a:spcPts val="806"/>
              </a:spcBef>
            </a:pPr>
            <a:r>
              <a:rPr sz="1400" spc="5" dirty="0" smtClean="0">
                <a:latin typeface="Times New Roman"/>
                <a:cs typeface="Times New Roman"/>
              </a:rPr>
              <a:t>the  eutectic  microconstituent  formed  will  be  greater  than  for  the  equilibrium</a:t>
            </a:r>
            <a:endParaRPr sz="1400">
              <a:latin typeface="Times New Roman"/>
              <a:cs typeface="Times New Roman"/>
            </a:endParaRPr>
          </a:p>
          <a:p>
            <a:pPr marL="12700" marR="5289433" algn="just">
              <a:lnSpc>
                <a:spcPct val="95825"/>
              </a:lnSpc>
              <a:spcBef>
                <a:spcPts val="831"/>
              </a:spcBef>
            </a:pPr>
            <a:r>
              <a:rPr sz="1400" dirty="0" smtClean="0">
                <a:latin typeface="Times New Roman"/>
                <a:cs typeface="Times New Roman"/>
              </a:rPr>
              <a:t>situation.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>
                <a:latin typeface="Times New Roman"/>
                <a:cs typeface="Times New Roman"/>
              </a:rPr>
              <a:t>3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914400" y="3028569"/>
            <a:ext cx="5943092" cy="2886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14400" y="6587109"/>
            <a:ext cx="3941191" cy="1750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2004" y="923066"/>
            <a:ext cx="2002122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u="heavy" spc="-1" dirty="0" smtClean="0">
                <a:latin typeface="Times New Roman"/>
                <a:cs typeface="Times New Roman"/>
              </a:rPr>
              <a:t>Composition Conversions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1354358"/>
            <a:ext cx="5998262" cy="816355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0" dirty="0" smtClean="0">
                <a:latin typeface="Times New Roman"/>
                <a:cs typeface="Times New Roman"/>
              </a:rPr>
              <a:t>Sometimes it is necessary to convert from one composition scheme to another—for</a:t>
            </a:r>
            <a:endParaRPr sz="1400">
              <a:latin typeface="Times New Roman"/>
              <a:cs typeface="Times New Roman"/>
            </a:endParaRPr>
          </a:p>
          <a:p>
            <a:pPr marL="12700" marR="9567">
              <a:lnSpc>
                <a:spcPts val="2410"/>
              </a:lnSpc>
              <a:spcBef>
                <a:spcPts val="223"/>
              </a:spcBef>
            </a:pPr>
            <a:r>
              <a:rPr sz="140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x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4" dirty="0" smtClean="0">
                <a:latin typeface="Times New Roman"/>
                <a:cs typeface="Times New Roman"/>
              </a:rPr>
              <a:t>pl</a:t>
            </a:r>
            <a:r>
              <a:rPr sz="1400" spc="0" dirty="0" smtClean="0">
                <a:latin typeface="Times New Roman"/>
                <a:cs typeface="Times New Roman"/>
              </a:rPr>
              <a:t>e,</a:t>
            </a:r>
            <a:r>
              <a:rPr sz="1400" spc="84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ig</a:t>
            </a:r>
            <a:r>
              <a:rPr sz="1400" spc="-4" dirty="0" smtClean="0">
                <a:latin typeface="Times New Roman"/>
                <a:cs typeface="Times New Roman"/>
              </a:rPr>
              <a:t>h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erc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to</a:t>
            </a:r>
            <a:r>
              <a:rPr sz="1400" spc="0" dirty="0" smtClean="0">
                <a:latin typeface="Times New Roman"/>
                <a:cs typeface="Times New Roman"/>
              </a:rPr>
              <a:t>m</a:t>
            </a:r>
            <a:r>
              <a:rPr sz="1400" spc="5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p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ce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.</a:t>
            </a:r>
            <a:r>
              <a:rPr sz="1400" spc="104" dirty="0" smtClean="0">
                <a:latin typeface="Times New Roman"/>
                <a:cs typeface="Times New Roman"/>
              </a:rPr>
              <a:t> </a:t>
            </a:r>
            <a:r>
              <a:rPr sz="1400" spc="-1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79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l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w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p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75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qu</a:t>
            </a:r>
            <a:r>
              <a:rPr sz="1400" spc="-9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i</a:t>
            </a:r>
            <a:r>
              <a:rPr sz="1400" spc="-4" dirty="0" smtClean="0">
                <a:latin typeface="Times New Roman"/>
                <a:cs typeface="Times New Roman"/>
              </a:rPr>
              <a:t>on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84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f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r </a:t>
            </a:r>
            <a:r>
              <a:rPr sz="1400" spc="-14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4" dirty="0" smtClean="0">
                <a:latin typeface="Times New Roman"/>
                <a:cs typeface="Times New Roman"/>
              </a:rPr>
              <a:t>ki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t</a:t>
            </a:r>
            <a:r>
              <a:rPr sz="1400" spc="4" dirty="0" smtClean="0">
                <a:latin typeface="Times New Roman"/>
                <a:cs typeface="Times New Roman"/>
              </a:rPr>
              <a:t>h</a:t>
            </a:r>
            <a:r>
              <a:rPr sz="1400" spc="-9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on</a:t>
            </a:r>
            <a:r>
              <a:rPr sz="1400" spc="4" dirty="0" smtClean="0">
                <a:latin typeface="Times New Roman"/>
                <a:cs typeface="Times New Roman"/>
              </a:rPr>
              <a:t>v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io</a:t>
            </a:r>
            <a:r>
              <a:rPr sz="1400" spc="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0" dirty="0" smtClean="0">
                <a:latin typeface="Times New Roman"/>
                <a:cs typeface="Times New Roman"/>
              </a:rPr>
              <a:t>n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0" dirty="0" smtClean="0">
                <a:latin typeface="Times New Roman"/>
                <a:cs typeface="Times New Roman"/>
              </a:rPr>
              <a:t>er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o</a:t>
            </a:r>
            <a:r>
              <a:rPr sz="1400" spc="0" dirty="0" smtClean="0">
                <a:latin typeface="Times New Roman"/>
                <a:cs typeface="Times New Roman"/>
              </a:rPr>
              <a:t>f</a:t>
            </a:r>
            <a:r>
              <a:rPr sz="1400" spc="175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th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164" dirty="0" smtClean="0">
                <a:latin typeface="Times New Roman"/>
                <a:cs typeface="Times New Roman"/>
              </a:rPr>
              <a:t> </a:t>
            </a:r>
            <a:r>
              <a:rPr sz="1400" spc="4" dirty="0" smtClean="0">
                <a:latin typeface="Times New Roman"/>
                <a:cs typeface="Times New Roman"/>
              </a:rPr>
              <a:t>t</a:t>
            </a:r>
            <a:r>
              <a:rPr sz="1400" spc="-4" dirty="0" smtClean="0">
                <a:latin typeface="Times New Roman"/>
                <a:cs typeface="Times New Roman"/>
              </a:rPr>
              <a:t>w</a:t>
            </a:r>
            <a:r>
              <a:rPr sz="1400" spc="0" dirty="0" smtClean="0">
                <a:latin typeface="Times New Roman"/>
                <a:cs typeface="Times New Roman"/>
              </a:rPr>
              <a:t>o</a:t>
            </a:r>
            <a:r>
              <a:rPr sz="1400" spc="21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l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4" dirty="0" smtClean="0">
                <a:latin typeface="Times New Roman"/>
                <a:cs typeface="Times New Roman"/>
              </a:rPr>
              <a:t>nt</a:t>
            </a:r>
            <a:r>
              <a:rPr sz="1400" spc="0" dirty="0" smtClean="0">
                <a:latin typeface="Times New Roman"/>
                <a:cs typeface="Times New Roman"/>
              </a:rPr>
              <a:t>s</a:t>
            </a:r>
            <a:r>
              <a:rPr sz="1400" spc="190" dirty="0" smtClean="0">
                <a:latin typeface="Times New Roman"/>
                <a:cs typeface="Times New Roman"/>
              </a:rPr>
              <a:t> </a:t>
            </a:r>
            <a:r>
              <a:rPr sz="1400" spc="-9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1</a:t>
            </a:r>
            <a:r>
              <a:rPr sz="1400" spc="0" dirty="0" smtClean="0">
                <a:latin typeface="Times New Roman"/>
                <a:cs typeface="Times New Roman"/>
              </a:rPr>
              <a:t>)</a:t>
            </a:r>
            <a:r>
              <a:rPr sz="1400" spc="180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a</a:t>
            </a:r>
            <a:r>
              <a:rPr sz="1400" spc="-4" dirty="0" smtClean="0">
                <a:latin typeface="Times New Roman"/>
                <a:cs typeface="Times New Roman"/>
              </a:rPr>
              <a:t>n</a:t>
            </a:r>
            <a:r>
              <a:rPr sz="1400" spc="0" dirty="0" smtClean="0">
                <a:latin typeface="Times New Roman"/>
                <a:cs typeface="Times New Roman"/>
              </a:rPr>
              <a:t>d</a:t>
            </a:r>
            <a:r>
              <a:rPr sz="1400" spc="18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(</a:t>
            </a:r>
            <a:r>
              <a:rPr sz="1400" spc="4" dirty="0" smtClean="0">
                <a:latin typeface="Times New Roman"/>
                <a:cs typeface="Times New Roman"/>
              </a:rPr>
              <a:t>2</a:t>
            </a:r>
            <a:r>
              <a:rPr sz="1400" spc="0" dirty="0" smtClean="0">
                <a:latin typeface="Times New Roman"/>
                <a:cs typeface="Times New Roman"/>
              </a:rPr>
              <a:t>).</a:t>
            </a:r>
            <a:r>
              <a:rPr sz="1400" spc="17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C</a:t>
            </a:r>
            <a:r>
              <a:rPr sz="1400" spc="-4" dirty="0" smtClean="0">
                <a:latin typeface="Times New Roman"/>
                <a:cs typeface="Times New Roman"/>
              </a:rPr>
              <a:t>on</a:t>
            </a:r>
            <a:r>
              <a:rPr sz="1400" spc="4" dirty="0" smtClean="0">
                <a:latin typeface="Times New Roman"/>
                <a:cs typeface="Times New Roman"/>
              </a:rPr>
              <a:t>s</a:t>
            </a:r>
            <a:r>
              <a:rPr sz="1400" spc="-4" dirty="0" smtClean="0">
                <a:latin typeface="Times New Roman"/>
                <a:cs typeface="Times New Roman"/>
              </a:rPr>
              <a:t>i</a:t>
            </a:r>
            <a:r>
              <a:rPr sz="1400" spc="4" dirty="0" smtClean="0">
                <a:latin typeface="Times New Roman"/>
                <a:cs typeface="Times New Roman"/>
              </a:rPr>
              <a:t>d</a:t>
            </a:r>
            <a:r>
              <a:rPr sz="1400" spc="0" dirty="0" smtClean="0">
                <a:latin typeface="Times New Roman"/>
                <a:cs typeface="Times New Roman"/>
              </a:rPr>
              <a:t>e</a:t>
            </a:r>
            <a:r>
              <a:rPr sz="1400" spc="-9" dirty="0" smtClean="0">
                <a:latin typeface="Times New Roman"/>
                <a:cs typeface="Times New Roman"/>
              </a:rPr>
              <a:t>r</a:t>
            </a:r>
            <a:r>
              <a:rPr sz="1400" spc="-4" dirty="0" smtClean="0">
                <a:latin typeface="Times New Roman"/>
                <a:cs typeface="Times New Roman"/>
              </a:rPr>
              <a:t>in</a:t>
            </a:r>
            <a:r>
              <a:rPr sz="1400" spc="0" dirty="0" smtClean="0">
                <a:latin typeface="Times New Roman"/>
                <a:cs typeface="Times New Roman"/>
              </a:rPr>
              <a:t>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2291618"/>
            <a:ext cx="4240537" cy="217113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spc="24" dirty="0" smtClean="0">
                <a:latin typeface="Times New Roman"/>
                <a:cs typeface="Times New Roman"/>
              </a:rPr>
              <a:t>weight percents denoted by </a:t>
            </a:r>
            <a:r>
              <a:rPr sz="1400" i="1" spc="24" dirty="0" smtClean="0">
                <a:latin typeface="Times New Roman"/>
                <a:cs typeface="Times New Roman"/>
              </a:rPr>
              <a:t>C</a:t>
            </a:r>
            <a:r>
              <a:rPr sz="1350" spc="24" baseline="-9662" dirty="0" smtClean="0">
                <a:latin typeface="Times New Roman"/>
                <a:cs typeface="Times New Roman"/>
              </a:rPr>
              <a:t>1  </a:t>
            </a:r>
            <a:r>
              <a:rPr sz="1400" spc="24" dirty="0" smtClean="0">
                <a:latin typeface="Times New Roman"/>
                <a:cs typeface="Times New Roman"/>
              </a:rPr>
              <a:t>and </a:t>
            </a:r>
            <a:r>
              <a:rPr sz="1400" i="1" spc="24" dirty="0" smtClean="0">
                <a:latin typeface="Times New Roman"/>
                <a:cs typeface="Times New Roman"/>
              </a:rPr>
              <a:t>C</a:t>
            </a:r>
            <a:r>
              <a:rPr sz="1350" spc="24" baseline="-9662" dirty="0" smtClean="0">
                <a:latin typeface="Times New Roman"/>
                <a:cs typeface="Times New Roman"/>
              </a:rPr>
              <a:t>2</a:t>
            </a:r>
            <a:r>
              <a:rPr sz="1400" spc="24" dirty="0" smtClean="0">
                <a:latin typeface="Times New Roman"/>
                <a:cs typeface="Times New Roman"/>
              </a:rPr>
              <a:t>, atom percents 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66385" y="2291618"/>
            <a:ext cx="30890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1" dirty="0" smtClean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30265" y="2291618"/>
            <a:ext cx="42006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33" dirty="0" smtClean="0">
                <a:latin typeface="Times New Roman"/>
                <a:cs typeface="Times New Roman"/>
              </a:rPr>
              <a:t>, and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64156" y="2291618"/>
            <a:ext cx="533399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spc="-4" dirty="0" smtClean="0">
                <a:latin typeface="Times New Roman"/>
                <a:cs typeface="Times New Roman"/>
              </a:rPr>
              <a:t>atomic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2601371"/>
            <a:ext cx="5383075" cy="217113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spc="0" dirty="0" smtClean="0">
                <a:latin typeface="Times New Roman"/>
                <a:cs typeface="Times New Roman"/>
              </a:rPr>
              <a:t>weights as </a:t>
            </a:r>
            <a:r>
              <a:rPr sz="1400" i="1" spc="0" dirty="0" smtClean="0">
                <a:latin typeface="Times New Roman"/>
                <a:cs typeface="Times New Roman"/>
              </a:rPr>
              <a:t>A</a:t>
            </a:r>
            <a:r>
              <a:rPr sz="1350" spc="0" baseline="-9662" dirty="0" smtClean="0">
                <a:latin typeface="Times New Roman"/>
                <a:cs typeface="Times New Roman"/>
              </a:rPr>
              <a:t>1 </a:t>
            </a:r>
            <a:r>
              <a:rPr sz="1400" spc="0" dirty="0" smtClean="0">
                <a:latin typeface="Times New Roman"/>
                <a:cs typeface="Times New Roman"/>
              </a:rPr>
              <a:t>and </a:t>
            </a:r>
            <a:r>
              <a:rPr sz="1400" i="1" spc="0" dirty="0" smtClean="0">
                <a:latin typeface="Times New Roman"/>
                <a:cs typeface="Times New Roman"/>
              </a:rPr>
              <a:t>A</a:t>
            </a:r>
            <a:r>
              <a:rPr sz="1350" spc="0" baseline="-9662" dirty="0" smtClean="0">
                <a:latin typeface="Times New Roman"/>
                <a:cs typeface="Times New Roman"/>
              </a:rPr>
              <a:t>2</a:t>
            </a:r>
            <a:r>
              <a:rPr sz="1400" spc="0" dirty="0" smtClean="0">
                <a:latin typeface="Times New Roman"/>
                <a:cs typeface="Times New Roman"/>
              </a:rPr>
              <a:t>), we express these conversion expressions as 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216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2" dirty="0" smtClean="0">
                <a:latin typeface="Times New Roman"/>
                <a:cs typeface="Times New Roman"/>
              </a:rPr>
              <a:t>4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914400" y="3569207"/>
            <a:ext cx="3545078" cy="33724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2004" y="920018"/>
            <a:ext cx="5998115" cy="510031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i="1" spc="22" dirty="0" smtClean="0">
                <a:latin typeface="Times New Roman"/>
                <a:cs typeface="Times New Roman"/>
              </a:rPr>
              <a:t>Concept Check: </a:t>
            </a:r>
            <a:r>
              <a:rPr sz="1400" spc="22" dirty="0" smtClean="0">
                <a:latin typeface="Times New Roman"/>
                <a:cs typeface="Times New Roman"/>
              </a:rPr>
              <a:t>At 700°C, what is the maximum solubility </a:t>
            </a:r>
            <a:r>
              <a:rPr sz="1400" b="1" spc="22" dirty="0" smtClean="0">
                <a:latin typeface="Times New Roman"/>
                <a:cs typeface="Times New Roman"/>
              </a:rPr>
              <a:t>(a) </a:t>
            </a:r>
            <a:r>
              <a:rPr sz="1400" spc="22" dirty="0" smtClean="0">
                <a:latin typeface="Times New Roman"/>
                <a:cs typeface="Times New Roman"/>
              </a:rPr>
              <a:t>of Cu in Ag? </a:t>
            </a:r>
            <a:r>
              <a:rPr sz="1400" b="1" spc="22" dirty="0" smtClean="0">
                <a:latin typeface="Times New Roman"/>
                <a:cs typeface="Times New Roman"/>
              </a:rPr>
              <a:t>(b)</a:t>
            </a:r>
            <a:endParaRPr sz="1400">
              <a:latin typeface="Times New Roman"/>
              <a:cs typeface="Times New Roman"/>
            </a:endParaRPr>
          </a:p>
          <a:p>
            <a:pPr marL="12700" marR="26746">
              <a:lnSpc>
                <a:spcPct val="95825"/>
              </a:lnSpc>
              <a:spcBef>
                <a:spcPts val="725"/>
              </a:spcBef>
            </a:pPr>
            <a:r>
              <a:rPr sz="1400" spc="-1" dirty="0" smtClean="0">
                <a:latin typeface="Times New Roman"/>
                <a:cs typeface="Times New Roman"/>
              </a:rPr>
              <a:t>Of Ag in Cu?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660682"/>
            <a:ext cx="5528644" cy="217113"/>
          </a:xfrm>
          <a:prstGeom prst="rect">
            <a:avLst/>
          </a:prstGeom>
        </p:spPr>
        <p:txBody>
          <a:bodyPr wrap="square" lIns="0" tIns="10318" rIns="0" bIns="0" rtlCol="0">
            <a:noAutofit/>
          </a:bodyPr>
          <a:lstStyle/>
          <a:p>
            <a:pPr marL="12700">
              <a:lnSpc>
                <a:spcPts val="1625"/>
              </a:lnSpc>
            </a:pPr>
            <a:r>
              <a:rPr sz="1400" b="1" i="1" spc="-1" dirty="0" smtClean="0">
                <a:latin typeface="Times New Roman"/>
                <a:cs typeface="Times New Roman"/>
              </a:rPr>
              <a:t>Concept Check: </a:t>
            </a:r>
            <a:r>
              <a:rPr sz="1400" spc="-1" dirty="0" smtClean="0">
                <a:latin typeface="Times New Roman"/>
                <a:cs typeface="Times New Roman"/>
              </a:rPr>
              <a:t>The following is a portion of the H</a:t>
            </a:r>
            <a:r>
              <a:rPr sz="1350" spc="-1" baseline="-9662" dirty="0" smtClean="0">
                <a:latin typeface="Times New Roman"/>
                <a:cs typeface="Times New Roman"/>
              </a:rPr>
              <a:t>2</a:t>
            </a:r>
            <a:r>
              <a:rPr sz="1400" spc="-1" dirty="0" smtClean="0">
                <a:latin typeface="Times New Roman"/>
                <a:cs typeface="Times New Roman"/>
              </a:rPr>
              <a:t>O–NaCl phase diagram: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2093498"/>
            <a:ext cx="5990537" cy="818260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57" dirty="0" smtClean="0">
                <a:latin typeface="Times New Roman"/>
                <a:cs typeface="Times New Roman"/>
              </a:rPr>
              <a:t>(a) </a:t>
            </a:r>
            <a:r>
              <a:rPr sz="1400" spc="57" dirty="0" smtClean="0">
                <a:latin typeface="Times New Roman"/>
                <a:cs typeface="Times New Roman"/>
              </a:rPr>
              <a:t>Using this diagram, briefly explain how spreading salt on ice that is at a</a:t>
            </a:r>
            <a:endParaRPr sz="1400">
              <a:latin typeface="Times New Roman"/>
              <a:cs typeface="Times New Roman"/>
            </a:endParaRPr>
          </a:p>
          <a:p>
            <a:pPr marL="12700" marR="3974">
              <a:lnSpc>
                <a:spcPts val="2410"/>
              </a:lnSpc>
              <a:spcBef>
                <a:spcPts val="233"/>
              </a:spcBef>
            </a:pPr>
            <a:r>
              <a:rPr sz="1400" spc="0" dirty="0" smtClean="0">
                <a:latin typeface="Times New Roman"/>
                <a:cs typeface="Times New Roman"/>
              </a:rPr>
              <a:t>temperature below 0°C can cause the ice to melt. </a:t>
            </a:r>
            <a:r>
              <a:rPr sz="1400" b="1" spc="0" dirty="0" smtClean="0">
                <a:latin typeface="Times New Roman"/>
                <a:cs typeface="Times New Roman"/>
              </a:rPr>
              <a:t>(b) </a:t>
            </a:r>
            <a:r>
              <a:rPr sz="1400" spc="0" dirty="0" smtClean="0">
                <a:latin typeface="Times New Roman"/>
                <a:cs typeface="Times New Roman"/>
              </a:rPr>
              <a:t>At what temperature is salt no longer useful in causing ice to melt?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5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914400" y="914400"/>
            <a:ext cx="6434963" cy="2907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14400" y="4491990"/>
            <a:ext cx="5943219" cy="428117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6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14400" y="1348104"/>
            <a:ext cx="5943600" cy="426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7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914400" y="914400"/>
            <a:ext cx="6688328" cy="7702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6668261" y="9199656"/>
            <a:ext cx="231978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lang="en-US" sz="1400" spc="4" dirty="0" smtClean="0">
                <a:latin typeface="Times New Roman"/>
                <a:cs typeface="Times New Roman"/>
              </a:rPr>
              <a:t>8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539</Words>
  <Application>Microsoft Office PowerPoint</Application>
  <PresentationFormat>Custom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OSAMA CENTER</cp:lastModifiedBy>
  <cp:revision>2</cp:revision>
  <dcterms:modified xsi:type="dcterms:W3CDTF">2018-11-14T16:41:03Z</dcterms:modified>
</cp:coreProperties>
</file>